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4" r:id="rId7"/>
    <p:sldId id="265"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5278" autoAdjust="0"/>
  </p:normalViewPr>
  <p:slideViewPr>
    <p:cSldViewPr snapToGrid="0" showGuides="1">
      <p:cViewPr>
        <p:scale>
          <a:sx n="69" d="100"/>
          <a:sy n="69" d="100"/>
        </p:scale>
        <p:origin x="-780"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17CEE0-3A5D-46C1-8556-246BAEC8F37B}" type="datetimeFigureOut">
              <a:rPr lang="en-US" smtClean="0"/>
              <a:t>3/25/2019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4BCDF6-F6EB-4A9F-B6DC-311C19556D87}" type="slidenum">
              <a:rPr lang="en-US" smtClean="0"/>
              <a:t>‹#›</a:t>
            </a:fld>
            <a:endParaRPr lang="en-US" dirty="0"/>
          </a:p>
        </p:txBody>
      </p:sp>
    </p:spTree>
    <p:extLst>
      <p:ext uri="{BB962C8B-B14F-4D97-AF65-F5344CB8AC3E}">
        <p14:creationId xmlns:p14="http://schemas.microsoft.com/office/powerpoint/2010/main" val="576158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rsa.gov/"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access.gpo.gov/nara/cfr/waisidx_07/45cfr160_07.html"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www.access.gpo.gov/nara/cfr/waisidx_07/45cfr164_07.html"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healthcare industry is an important industry as it helps in ensuring that the entire society gets access to healthcare services, which helps in keeping</a:t>
            </a:r>
            <a:r>
              <a:rPr lang="en-US" baseline="0" dirty="0" smtClean="0"/>
              <a:t> the community healthy at all times. In this case, some of the important aspects that helps in maintaining professionalism and safety of patients are the healthcare agencies and healthcare regulations. This presentation will outline an example of healthcare agency and regulations in the US healthcare industry. The presentation will give the websites for the agency and regulation, as well as an artifact for each. The impact of each will be discussed, with the final section giving the conclusion.</a:t>
            </a:r>
            <a:endParaRPr lang="en-US" dirty="0"/>
          </a:p>
        </p:txBody>
      </p:sp>
      <p:sp>
        <p:nvSpPr>
          <p:cNvPr id="4" name="Slide Number Placeholder 3"/>
          <p:cNvSpPr>
            <a:spLocks noGrp="1"/>
          </p:cNvSpPr>
          <p:nvPr>
            <p:ph type="sldNum" sz="quarter" idx="10"/>
          </p:nvPr>
        </p:nvSpPr>
        <p:spPr/>
        <p:txBody>
          <a:bodyPr/>
          <a:lstStyle/>
          <a:p>
            <a:fld id="{FA4BCDF6-F6EB-4A9F-B6DC-311C19556D87}" type="slidenum">
              <a:rPr lang="en-US" smtClean="0"/>
              <a:t>2</a:t>
            </a:fld>
            <a:endParaRPr lang="en-US" dirty="0"/>
          </a:p>
        </p:txBody>
      </p:sp>
    </p:spTree>
    <p:extLst>
      <p:ext uri="{BB962C8B-B14F-4D97-AF65-F5344CB8AC3E}">
        <p14:creationId xmlns:p14="http://schemas.microsoft.com/office/powerpoint/2010/main" val="508806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health Resource and Services Administration is an agency of the US Department of Health and Human Services. </a:t>
            </a:r>
            <a:r>
              <a:rPr lang="en-US" sz="1200" kern="1200" dirty="0" smtClean="0">
                <a:solidFill>
                  <a:schemeClr val="tx1"/>
                </a:solidFill>
                <a:effectLst/>
                <a:latin typeface="+mn-lt"/>
                <a:ea typeface="+mn-ea"/>
                <a:cs typeface="+mn-cs"/>
              </a:rPr>
              <a:t>HRSA programs provide health care to people who are geographically isolated, economically, or medically vulnerable. This includes people living with HIV/AIDS, pregnant women, mothers, and their families, and those otherwise unable to access high quality health care. HRSA also supports access to health care in rural areas, the training of health professionals, the distribution of providers to areas where they are needed most, and improvements in health care delivery. For more information concerning HRSA, one can access</a:t>
            </a:r>
            <a:r>
              <a:rPr lang="en-US" sz="1200" kern="1200" baseline="0" dirty="0" smtClean="0">
                <a:solidFill>
                  <a:schemeClr val="tx1"/>
                </a:solidFill>
                <a:effectLst/>
                <a:latin typeface="+mn-lt"/>
                <a:ea typeface="+mn-ea"/>
                <a:cs typeface="+mn-cs"/>
              </a:rPr>
              <a:t> its websites at </a:t>
            </a:r>
            <a:r>
              <a:rPr lang="en-US" dirty="0" smtClean="0">
                <a:hlinkClick r:id="rId3"/>
              </a:rPr>
              <a:t>https://www.hrsa.gov/</a:t>
            </a:r>
            <a:endParaRPr lang="en-US" dirty="0" smtClean="0"/>
          </a:p>
          <a:p>
            <a:endParaRPr lang="en-US" dirty="0"/>
          </a:p>
        </p:txBody>
      </p:sp>
      <p:sp>
        <p:nvSpPr>
          <p:cNvPr id="4" name="Slide Number Placeholder 3"/>
          <p:cNvSpPr>
            <a:spLocks noGrp="1"/>
          </p:cNvSpPr>
          <p:nvPr>
            <p:ph type="sldNum" sz="quarter" idx="10"/>
          </p:nvPr>
        </p:nvSpPr>
        <p:spPr/>
        <p:txBody>
          <a:bodyPr/>
          <a:lstStyle/>
          <a:p>
            <a:fld id="{FA4BCDF6-F6EB-4A9F-B6DC-311C19556D87}" type="slidenum">
              <a:rPr lang="en-US" smtClean="0"/>
              <a:t>3</a:t>
            </a:fld>
            <a:endParaRPr lang="en-US" dirty="0"/>
          </a:p>
        </p:txBody>
      </p:sp>
    </p:spTree>
    <p:extLst>
      <p:ext uri="{BB962C8B-B14F-4D97-AF65-F5344CB8AC3E}">
        <p14:creationId xmlns:p14="http://schemas.microsoft.com/office/powerpoint/2010/main" val="3252384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HRSA is the primary federal agency for improving health care to people who are geographically isolated, economically or medically vulnerable.</a:t>
            </a:r>
            <a:r>
              <a:rPr lang="en-US" baseline="0" dirty="0" smtClean="0"/>
              <a:t> The agency further helps in the healthcare industry by providing </a:t>
            </a:r>
            <a:r>
              <a:rPr lang="en-US" dirty="0" smtClean="0"/>
              <a:t>training of health professionals, the distribution of providers to areas where they are needed most and improvements in health care delivery.</a:t>
            </a:r>
            <a:r>
              <a:rPr lang="en-US" baseline="0" dirty="0" smtClean="0"/>
              <a:t> Currently the HRSA is an agency that overseas all of the healthcare centers in the US. In this case, a healthcare facility that must comply with the agency is a healthcare center. As a result of its continued support to the healthcare industry in the US, HRSA </a:t>
            </a:r>
            <a:r>
              <a:rPr lang="en-US" dirty="0" smtClean="0"/>
              <a:t>has led to improvement in the accessibility of healthcare to the US citizens, with more than 27 million relying on a HRSA-funded health center for affordable, accessible primary care.</a:t>
            </a:r>
          </a:p>
        </p:txBody>
      </p:sp>
      <p:sp>
        <p:nvSpPr>
          <p:cNvPr id="4" name="Slide Number Placeholder 3"/>
          <p:cNvSpPr>
            <a:spLocks noGrp="1"/>
          </p:cNvSpPr>
          <p:nvPr>
            <p:ph type="sldNum" sz="quarter" idx="10"/>
          </p:nvPr>
        </p:nvSpPr>
        <p:spPr/>
        <p:txBody>
          <a:bodyPr/>
          <a:lstStyle/>
          <a:p>
            <a:fld id="{FA4BCDF6-F6EB-4A9F-B6DC-311C19556D87}" type="slidenum">
              <a:rPr lang="en-US" smtClean="0"/>
              <a:t>4</a:t>
            </a:fld>
            <a:endParaRPr lang="en-US" dirty="0"/>
          </a:p>
        </p:txBody>
      </p:sp>
    </p:spTree>
    <p:extLst>
      <p:ext uri="{BB962C8B-B14F-4D97-AF65-F5344CB8AC3E}">
        <p14:creationId xmlns:p14="http://schemas.microsoft.com/office/powerpoint/2010/main" val="923628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Healthcare industry is very delicate as it deals with</a:t>
            </a:r>
            <a:r>
              <a:rPr lang="en-US" baseline="0" dirty="0" smtClean="0"/>
              <a:t> the health of both humans and animals (). In this regard, rules and regulations are required to ensure that participants in the industry maintain highest degree of professionalism. One of the regulations that is guiding the healthcare industry is the HIPPA Privacy Rule. This rule is located </a:t>
            </a:r>
            <a:r>
              <a:rPr lang="en-US" dirty="0" smtClean="0"/>
              <a:t>at 45 CFR </a:t>
            </a:r>
            <a:r>
              <a:rPr lang="en-US" dirty="0" smtClean="0">
                <a:hlinkClick r:id="rId3"/>
              </a:rPr>
              <a:t>Part 160</a:t>
            </a:r>
            <a:r>
              <a:rPr lang="en-US" dirty="0" smtClean="0"/>
              <a:t> and Subparts A and E of </a:t>
            </a:r>
            <a:r>
              <a:rPr lang="en-US" dirty="0" smtClean="0">
                <a:hlinkClick r:id="rId4"/>
              </a:rPr>
              <a:t>Part 164</a:t>
            </a:r>
            <a:r>
              <a:rPr lang="en-US" dirty="0" smtClean="0"/>
              <a:t>.</a:t>
            </a:r>
            <a:r>
              <a:rPr lang="en-US" baseline="0" dirty="0" smtClean="0"/>
              <a:t> the HIPPA Privacy Rule </a:t>
            </a:r>
            <a:r>
              <a:rPr lang="en-US" dirty="0" smtClean="0"/>
              <a:t>requires appropriate safeguards to protect the privacy of personal health information, and sets limits and conditions on the uses and disclosures that may be made of such information without patient authorization.</a:t>
            </a:r>
            <a:r>
              <a:rPr lang="en-US" baseline="0" dirty="0" smtClean="0"/>
              <a:t> As such, the rule is aimed at ensuring that all information of a patient does not fall in unauthorized hands.</a:t>
            </a:r>
            <a:endParaRPr lang="en-US" dirty="0" smtClean="0"/>
          </a:p>
        </p:txBody>
      </p:sp>
      <p:sp>
        <p:nvSpPr>
          <p:cNvPr id="4" name="Slide Number Placeholder 3"/>
          <p:cNvSpPr>
            <a:spLocks noGrp="1"/>
          </p:cNvSpPr>
          <p:nvPr>
            <p:ph type="sldNum" sz="quarter" idx="10"/>
          </p:nvPr>
        </p:nvSpPr>
        <p:spPr/>
        <p:txBody>
          <a:bodyPr/>
          <a:lstStyle/>
          <a:p>
            <a:fld id="{FA4BCDF6-F6EB-4A9F-B6DC-311C19556D87}" type="slidenum">
              <a:rPr lang="en-US" smtClean="0"/>
              <a:t>5</a:t>
            </a:fld>
            <a:endParaRPr lang="en-US" dirty="0"/>
          </a:p>
        </p:txBody>
      </p:sp>
    </p:spTree>
    <p:extLst>
      <p:ext uri="{BB962C8B-B14F-4D97-AF65-F5344CB8AC3E}">
        <p14:creationId xmlns:p14="http://schemas.microsoft.com/office/powerpoint/2010/main" val="2746692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the HIPPA Privacy Rule was aimed at protecting all patients in the US, the rule is carried out at both federal, state and local level (Cohen &amp; Mello, 2018). The rule requires any healthcare provider, irrespective of the level or the post, to comply with the HIPPA Privacy rule. Consequently, the rule must be followed</a:t>
            </a:r>
            <a:r>
              <a:rPr lang="en-US" baseline="0" dirty="0" smtClean="0"/>
              <a:t> by all healthcare providers and structures in the US. An example of the structure to follow the HIPPA Privacy Rule is a hospital. HIPPA Privacy Rule</a:t>
            </a:r>
            <a:r>
              <a:rPr lang="en-US" dirty="0" smtClean="0"/>
              <a:t> has led to the protection of individual and personal medical information, in turn leading to trust among patients towards healthcare providers. The overall impact is the improved quality of healthcare services (Cohen &amp; Mello, 2018).</a:t>
            </a:r>
            <a:endParaRPr lang="en-US" dirty="0"/>
          </a:p>
        </p:txBody>
      </p:sp>
      <p:sp>
        <p:nvSpPr>
          <p:cNvPr id="4" name="Slide Number Placeholder 3"/>
          <p:cNvSpPr>
            <a:spLocks noGrp="1"/>
          </p:cNvSpPr>
          <p:nvPr>
            <p:ph type="sldNum" sz="quarter" idx="10"/>
          </p:nvPr>
        </p:nvSpPr>
        <p:spPr/>
        <p:txBody>
          <a:bodyPr/>
          <a:lstStyle/>
          <a:p>
            <a:fld id="{FA4BCDF6-F6EB-4A9F-B6DC-311C19556D87}" type="slidenum">
              <a:rPr lang="en-US" smtClean="0"/>
              <a:t>7</a:t>
            </a:fld>
            <a:endParaRPr lang="en-US" dirty="0"/>
          </a:p>
        </p:txBody>
      </p:sp>
    </p:spTree>
    <p:extLst>
      <p:ext uri="{BB962C8B-B14F-4D97-AF65-F5344CB8AC3E}">
        <p14:creationId xmlns:p14="http://schemas.microsoft.com/office/powerpoint/2010/main" val="3117885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Healthcare agencies are essential in the industry as they help in ensuring that healthcare services are provided</a:t>
            </a:r>
            <a:r>
              <a:rPr lang="en-US" baseline="0" dirty="0" smtClean="0"/>
              <a:t> in the most professional manner and that healthcare is accessible to all groups of the society. This presentation has discussed the HRSA agency, which is the primary agency of </a:t>
            </a:r>
            <a:r>
              <a:rPr lang="en-US" dirty="0" smtClean="0"/>
              <a:t>the U.S. Department of Health and Human Services. From the discussion, the agency has led to improvement in the healthcare services in the country, with more than 27 million Americans getting access to affordable and high-quality healthcare services from the HRSA-funded</a:t>
            </a:r>
            <a:r>
              <a:rPr lang="en-US" baseline="0" dirty="0" smtClean="0"/>
              <a:t> health centers. The presentation has also discussed the HIPPA Privacy regulation, which has been shown as</a:t>
            </a:r>
            <a:r>
              <a:rPr lang="en-US" dirty="0" smtClean="0"/>
              <a:t> a regulation requiring healthcare providers to maintain privacy of the medical records of their patients, hence promoting professionalism and trust in the healthcare industry.</a:t>
            </a:r>
            <a:endParaRPr lang="en-US" dirty="0"/>
          </a:p>
        </p:txBody>
      </p:sp>
      <p:sp>
        <p:nvSpPr>
          <p:cNvPr id="4" name="Slide Number Placeholder 3"/>
          <p:cNvSpPr>
            <a:spLocks noGrp="1"/>
          </p:cNvSpPr>
          <p:nvPr>
            <p:ph type="sldNum" sz="quarter" idx="10"/>
          </p:nvPr>
        </p:nvSpPr>
        <p:spPr/>
        <p:txBody>
          <a:bodyPr/>
          <a:lstStyle/>
          <a:p>
            <a:fld id="{FA4BCDF6-F6EB-4A9F-B6DC-311C19556D87}" type="slidenum">
              <a:rPr lang="en-US" smtClean="0"/>
              <a:t>8</a:t>
            </a:fld>
            <a:endParaRPr lang="en-US" dirty="0"/>
          </a:p>
        </p:txBody>
      </p:sp>
    </p:spTree>
    <p:extLst>
      <p:ext uri="{BB962C8B-B14F-4D97-AF65-F5344CB8AC3E}">
        <p14:creationId xmlns:p14="http://schemas.microsoft.com/office/powerpoint/2010/main" val="10893657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AC0528E4-E220-4D4E-B4A1-5F620F89CFC6}" type="datetimeFigureOut">
              <a:rPr lang="en-US" smtClean="0"/>
              <a:t>3/25/2019</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84C00B6-7FCA-4816-AA8D-9038EF8212E3}"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C0528E4-E220-4D4E-B4A1-5F620F89CFC6}" type="datetimeFigureOut">
              <a:rPr lang="en-US" smtClean="0"/>
              <a:t>3/25/2019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84C00B6-7FCA-4816-AA8D-9038EF8212E3}" type="slidenum">
              <a:rPr lang="en-US" smtClean="0"/>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C0528E4-E220-4D4E-B4A1-5F620F89CFC6}" type="datetimeFigureOut">
              <a:rPr lang="en-US" smtClean="0"/>
              <a:t>3/25/2019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84C00B6-7FCA-4816-AA8D-9038EF8212E3}" type="slidenum">
              <a:rPr lang="en-US" smtClean="0"/>
              <a:t>‹#›</a:t>
            </a:fld>
            <a:endParaRPr lang="en-US" dirty="0"/>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C0528E4-E220-4D4E-B4A1-5F620F89CFC6}" type="datetimeFigureOut">
              <a:rPr lang="en-US" smtClean="0"/>
              <a:t>3/25/2019</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84C00B6-7FCA-4816-AA8D-9038EF8212E3}" type="slidenum">
              <a:rPr lang="en-US" smtClean="0"/>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C0528E4-E220-4D4E-B4A1-5F620F89CFC6}" type="datetimeFigureOut">
              <a:rPr lang="en-US" smtClean="0"/>
              <a:t>3/25/2019</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C84C00B6-7FCA-4816-AA8D-9038EF8212E3}"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AC0528E4-E220-4D4E-B4A1-5F620F89CFC6}" type="datetimeFigureOut">
              <a:rPr lang="en-US" smtClean="0"/>
              <a:t>3/25/2019</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C84C00B6-7FCA-4816-AA8D-9038EF8212E3}" type="slidenum">
              <a:rPr lang="en-US" smtClean="0"/>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AC0528E4-E220-4D4E-B4A1-5F620F89CFC6}" type="datetimeFigureOut">
              <a:rPr lang="en-US" smtClean="0"/>
              <a:t>3/25/2019</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C84C00B6-7FCA-4816-AA8D-9038EF8212E3}"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AC0528E4-E220-4D4E-B4A1-5F620F89CFC6}" type="datetimeFigureOut">
              <a:rPr lang="en-US" smtClean="0"/>
              <a:t>3/25/2019</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C84C00B6-7FCA-4816-AA8D-9038EF8212E3}"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AC0528E4-E220-4D4E-B4A1-5F620F89CFC6}" type="datetimeFigureOut">
              <a:rPr lang="en-US" smtClean="0"/>
              <a:t>3/25/2019</a:t>
            </a:fld>
            <a:endParaRPr lang="en-US" dirty="0"/>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84C00B6-7FCA-4816-AA8D-9038EF8212E3}" type="slidenum">
              <a:rPr lang="en-US" smtClean="0"/>
              <a:t>‹#›</a:t>
            </a:fld>
            <a:endParaRPr lang="en-US"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C0528E4-E220-4D4E-B4A1-5F620F89CFC6}" type="datetimeFigureOut">
              <a:rPr lang="en-US" smtClean="0"/>
              <a:t>3/25/2019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84C00B6-7FCA-4816-AA8D-9038EF8212E3}"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C0528E4-E220-4D4E-B4A1-5F620F89CFC6}" type="datetimeFigureOut">
              <a:rPr lang="en-US" smtClean="0"/>
              <a:t>3/25/2019</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C84C00B6-7FCA-4816-AA8D-9038EF8212E3}"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AC0528E4-E220-4D4E-B4A1-5F620F89CFC6}" type="datetimeFigureOut">
              <a:rPr lang="en-US" smtClean="0"/>
              <a:t>3/25/2019</a:t>
            </a:fld>
            <a:endParaRPr lang="en-US" dirty="0"/>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C84C00B6-7FCA-4816-AA8D-9038EF8212E3}"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hrsa.go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access.gpo.gov/nara/cfr/waisidx_07/45cfr160_07.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hhs.gov/hipaa/for-professionals/privacy/index.html" TargetMode="External"/><Relationship Id="rId4" Type="http://schemas.openxmlformats.org/officeDocument/2006/relationships/hyperlink" Target="http://www.access.gpo.gov/nara/cfr/waisidx_07/45cfr164_07.html"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hhs.gov/hipaa/for-professionals/privacy/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Analysis of the Health Care Agency in the Healthcare Industry</a:t>
            </a:r>
            <a:endParaRPr lang="en-US" dirty="0"/>
          </a:p>
        </p:txBody>
      </p:sp>
      <p:sp>
        <p:nvSpPr>
          <p:cNvPr id="3" name="Subtitle 2"/>
          <p:cNvSpPr>
            <a:spLocks noGrp="1"/>
          </p:cNvSpPr>
          <p:nvPr>
            <p:ph type="subTitle" idx="1"/>
          </p:nvPr>
        </p:nvSpPr>
        <p:spPr/>
        <p:txBody>
          <a:bodyPr>
            <a:normAutofit fontScale="70000" lnSpcReduction="20000"/>
          </a:bodyPr>
          <a:lstStyle/>
          <a:p>
            <a:pPr lvl="0"/>
            <a:r>
              <a:rPr lang="en-US" dirty="0" smtClean="0"/>
              <a:t>Student’s Name</a:t>
            </a:r>
            <a:endParaRPr lang="en-US" dirty="0"/>
          </a:p>
          <a:p>
            <a:pPr lvl="0"/>
            <a:r>
              <a:rPr lang="en-US" dirty="0"/>
              <a:t>Course name and course number</a:t>
            </a:r>
          </a:p>
          <a:p>
            <a:pPr lvl="0"/>
            <a:r>
              <a:rPr lang="en-US" dirty="0"/>
              <a:t>Due date</a:t>
            </a:r>
          </a:p>
          <a:p>
            <a:pPr lvl="0"/>
            <a:r>
              <a:rPr lang="en-US" dirty="0"/>
              <a:t>F</a:t>
            </a:r>
            <a:r>
              <a:rPr lang="en-US" dirty="0" smtClean="0"/>
              <a:t>aculty </a:t>
            </a:r>
            <a:r>
              <a:rPr lang="en-US" dirty="0"/>
              <a:t>member's name</a:t>
            </a:r>
          </a:p>
          <a:p>
            <a:endParaRPr lang="en-US" dirty="0"/>
          </a:p>
        </p:txBody>
      </p:sp>
    </p:spTree>
    <p:extLst>
      <p:ext uri="{BB962C8B-B14F-4D97-AF65-F5344CB8AC3E}">
        <p14:creationId xmlns:p14="http://schemas.microsoft.com/office/powerpoint/2010/main" val="559500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presentation will begin with the discussion of healthcare agency, which is HRSA.</a:t>
            </a:r>
          </a:p>
          <a:p>
            <a:r>
              <a:rPr lang="en-US" dirty="0" smtClean="0"/>
              <a:t>The website and appropriate artifact for HRSA will be provided</a:t>
            </a:r>
          </a:p>
          <a:p>
            <a:r>
              <a:rPr lang="en-US" dirty="0" smtClean="0"/>
              <a:t>The next section will give one healthcare regulation in the healthcare industry</a:t>
            </a:r>
          </a:p>
          <a:p>
            <a:r>
              <a:rPr lang="en-US" dirty="0" smtClean="0"/>
              <a:t>The website and an artifact for the regulation will be provided</a:t>
            </a:r>
          </a:p>
          <a:p>
            <a:r>
              <a:rPr lang="en-US" dirty="0" smtClean="0"/>
              <a:t>The final section will entail the conclusion of the discussions.</a:t>
            </a:r>
            <a:endParaRPr lang="en-US" dirty="0"/>
          </a:p>
        </p:txBody>
      </p:sp>
      <p:sp>
        <p:nvSpPr>
          <p:cNvPr id="2" name="Title 1"/>
          <p:cNvSpPr>
            <a:spLocks noGrp="1"/>
          </p:cNvSpPr>
          <p:nvPr>
            <p:ph type="title"/>
          </p:nvPr>
        </p:nvSpPr>
        <p:spPr/>
        <p:txBody>
          <a:bodyPr/>
          <a:lstStyle/>
          <a:p>
            <a:r>
              <a:rPr lang="en-US" dirty="0" smtClean="0"/>
              <a:t>Introduction</a:t>
            </a:r>
            <a:endParaRPr lang="en-US" dirty="0"/>
          </a:p>
        </p:txBody>
      </p:sp>
    </p:spTree>
    <p:extLst>
      <p:ext uri="{BB962C8B-B14F-4D97-AF65-F5344CB8AC3E}">
        <p14:creationId xmlns:p14="http://schemas.microsoft.com/office/powerpoint/2010/main" val="205507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HRSA is an agency of the U.S. Department of Health and Human Services.</a:t>
            </a:r>
          </a:p>
          <a:p>
            <a:r>
              <a:rPr lang="en-US" dirty="0" smtClean="0"/>
              <a:t>HRSA’s website can be accessed at </a:t>
            </a:r>
            <a:r>
              <a:rPr lang="en-US" dirty="0" smtClean="0">
                <a:hlinkClick r:id="rId3"/>
              </a:rPr>
              <a:t>https://www.hrsa.gov/</a:t>
            </a:r>
            <a:endParaRPr lang="en-US" dirty="0" smtClean="0"/>
          </a:p>
          <a:p>
            <a:r>
              <a:rPr lang="en-US" dirty="0" smtClean="0"/>
              <a:t>The following s an artifact representing HRSA’s website</a:t>
            </a:r>
          </a:p>
          <a:p>
            <a:endParaRPr lang="en-US" dirty="0"/>
          </a:p>
        </p:txBody>
      </p:sp>
      <p:sp>
        <p:nvSpPr>
          <p:cNvPr id="2" name="Title 1"/>
          <p:cNvSpPr>
            <a:spLocks noGrp="1"/>
          </p:cNvSpPr>
          <p:nvPr>
            <p:ph type="title"/>
          </p:nvPr>
        </p:nvSpPr>
        <p:spPr/>
        <p:txBody>
          <a:bodyPr>
            <a:normAutofit fontScale="90000"/>
          </a:bodyPr>
          <a:lstStyle/>
          <a:p>
            <a:r>
              <a:rPr lang="en-US" dirty="0" smtClean="0"/>
              <a:t>The Health Resources and Services Administration (HRSA)</a:t>
            </a:r>
            <a:endParaRPr lang="en-US" dirty="0"/>
          </a:p>
        </p:txBody>
      </p:sp>
      <p:pic>
        <p:nvPicPr>
          <p:cNvPr id="5" name="Picture 4"/>
          <p:cNvPicPr>
            <a:picLocks noChangeAspect="1"/>
          </p:cNvPicPr>
          <p:nvPr/>
        </p:nvPicPr>
        <p:blipFill>
          <a:blip r:embed="rId4"/>
          <a:stretch>
            <a:fillRect/>
          </a:stretch>
        </p:blipFill>
        <p:spPr>
          <a:xfrm>
            <a:off x="838200" y="3641220"/>
            <a:ext cx="8296208" cy="3216780"/>
          </a:xfrm>
          <a:prstGeom prst="rect">
            <a:avLst/>
          </a:prstGeom>
        </p:spPr>
      </p:pic>
    </p:spTree>
    <p:extLst>
      <p:ext uri="{BB962C8B-B14F-4D97-AF65-F5344CB8AC3E}">
        <p14:creationId xmlns:p14="http://schemas.microsoft.com/office/powerpoint/2010/main" val="386134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HRSA is the primary federal agency for improving health care to people who are geographically isolated, economically or medically vulnerable.</a:t>
            </a:r>
          </a:p>
          <a:p>
            <a:r>
              <a:rPr lang="en-US" dirty="0" smtClean="0"/>
              <a:t>HRSA also supports the training of health professionals, the distribution of providers to areas where they are needed most and improvements in health care delivery</a:t>
            </a:r>
          </a:p>
          <a:p>
            <a:r>
              <a:rPr lang="en-US" dirty="0" smtClean="0"/>
              <a:t>A healthcare structure that must comply with the HRSA is a health center</a:t>
            </a:r>
          </a:p>
          <a:p>
            <a:r>
              <a:rPr lang="en-US" dirty="0" smtClean="0"/>
              <a:t>The HRSA has led to improvement in the accessibility of healthcare to the US citizens, with more than 27 million relying on a HRSA-funded health center for affordable, accessible primary care.</a:t>
            </a:r>
          </a:p>
          <a:p>
            <a:endParaRPr lang="en-US" dirty="0"/>
          </a:p>
        </p:txBody>
      </p:sp>
      <p:sp>
        <p:nvSpPr>
          <p:cNvPr id="2" name="Title 1"/>
          <p:cNvSpPr>
            <a:spLocks noGrp="1"/>
          </p:cNvSpPr>
          <p:nvPr>
            <p:ph type="title"/>
          </p:nvPr>
        </p:nvSpPr>
        <p:spPr/>
        <p:txBody>
          <a:bodyPr>
            <a:normAutofit fontScale="90000"/>
          </a:bodyPr>
          <a:lstStyle/>
          <a:p>
            <a:r>
              <a:rPr lang="en-US" dirty="0" smtClean="0"/>
              <a:t>The Health Resources and Services Administration (HRSA)</a:t>
            </a:r>
            <a:endParaRPr lang="en-US" dirty="0"/>
          </a:p>
        </p:txBody>
      </p:sp>
    </p:spTree>
    <p:extLst>
      <p:ext uri="{BB962C8B-B14F-4D97-AF65-F5344CB8AC3E}">
        <p14:creationId xmlns:p14="http://schemas.microsoft.com/office/powerpoint/2010/main" val="3111085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One of the regulations affecting the delivery of healthcare services in the healthcare industry is the HIPPA Privacy Rule</a:t>
            </a:r>
          </a:p>
          <a:p>
            <a:r>
              <a:rPr lang="en-US" dirty="0" smtClean="0"/>
              <a:t>The Rule requires appropriate safeguards to protect the privacy of personal health information, and sets limits and conditions on the uses and disclosures that may be made of such information without patient authorization</a:t>
            </a:r>
          </a:p>
          <a:p>
            <a:r>
              <a:rPr lang="en-US" dirty="0" smtClean="0"/>
              <a:t>The Privacy Rule is located at 45 CFR </a:t>
            </a:r>
            <a:r>
              <a:rPr lang="en-US" dirty="0" smtClean="0">
                <a:hlinkClick r:id="rId3"/>
              </a:rPr>
              <a:t>Part 160</a:t>
            </a:r>
            <a:r>
              <a:rPr lang="en-US" dirty="0" smtClean="0"/>
              <a:t> and Subparts A and E of </a:t>
            </a:r>
            <a:r>
              <a:rPr lang="en-US" dirty="0" smtClean="0">
                <a:hlinkClick r:id="rId4"/>
              </a:rPr>
              <a:t>Part 164</a:t>
            </a:r>
            <a:endParaRPr lang="en-US" dirty="0" smtClean="0"/>
          </a:p>
          <a:p>
            <a:r>
              <a:rPr lang="en-US" dirty="0" smtClean="0"/>
              <a:t>The rule can be accessed via </a:t>
            </a:r>
            <a:r>
              <a:rPr lang="en-US" dirty="0" smtClean="0">
                <a:hlinkClick r:id="rId5"/>
              </a:rPr>
              <a:t>https://www.hhs.gov/hipaa/for-professionals/privacy/index.html</a:t>
            </a:r>
            <a:endParaRPr lang="en-US" dirty="0" smtClean="0"/>
          </a:p>
          <a:p>
            <a:pPr marL="0" indent="0">
              <a:buNone/>
            </a:pPr>
            <a:endParaRPr lang="en-US" dirty="0" smtClean="0"/>
          </a:p>
          <a:p>
            <a:endParaRPr lang="en-US" dirty="0"/>
          </a:p>
        </p:txBody>
      </p:sp>
      <p:sp>
        <p:nvSpPr>
          <p:cNvPr id="2" name="Title 1"/>
          <p:cNvSpPr>
            <a:spLocks noGrp="1"/>
          </p:cNvSpPr>
          <p:nvPr>
            <p:ph type="title"/>
          </p:nvPr>
        </p:nvSpPr>
        <p:spPr/>
        <p:txBody>
          <a:bodyPr/>
          <a:lstStyle/>
          <a:p>
            <a:r>
              <a:rPr lang="en-US" dirty="0" smtClean="0"/>
              <a:t>Healthcare Regulation</a:t>
            </a:r>
            <a:endParaRPr lang="en-US" dirty="0"/>
          </a:p>
        </p:txBody>
      </p:sp>
    </p:spTree>
    <p:extLst>
      <p:ext uri="{BB962C8B-B14F-4D97-AF65-F5344CB8AC3E}">
        <p14:creationId xmlns:p14="http://schemas.microsoft.com/office/powerpoint/2010/main" val="4038521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artifact showcasing HIPPA Privacy rule is shown below</a:t>
            </a:r>
          </a:p>
          <a:p>
            <a:endParaRPr lang="en-US" dirty="0"/>
          </a:p>
        </p:txBody>
      </p:sp>
      <p:sp>
        <p:nvSpPr>
          <p:cNvPr id="2" name="Title 1"/>
          <p:cNvSpPr>
            <a:spLocks noGrp="1"/>
          </p:cNvSpPr>
          <p:nvPr>
            <p:ph type="title"/>
          </p:nvPr>
        </p:nvSpPr>
        <p:spPr/>
        <p:txBody>
          <a:bodyPr/>
          <a:lstStyle/>
          <a:p>
            <a:r>
              <a:rPr lang="en-US" dirty="0" smtClean="0"/>
              <a:t>Healthcare Regulation</a:t>
            </a:r>
            <a:endParaRPr lang="en-US" dirty="0"/>
          </a:p>
        </p:txBody>
      </p:sp>
      <p:pic>
        <p:nvPicPr>
          <p:cNvPr id="4" name="Picture 3"/>
          <p:cNvPicPr>
            <a:picLocks noChangeAspect="1"/>
          </p:cNvPicPr>
          <p:nvPr/>
        </p:nvPicPr>
        <p:blipFill>
          <a:blip r:embed="rId2"/>
          <a:stretch>
            <a:fillRect/>
          </a:stretch>
        </p:blipFill>
        <p:spPr>
          <a:xfrm>
            <a:off x="1081824" y="2266681"/>
            <a:ext cx="8877837" cy="4241710"/>
          </a:xfrm>
          <a:prstGeom prst="rect">
            <a:avLst/>
          </a:prstGeom>
        </p:spPr>
      </p:pic>
    </p:spTree>
    <p:extLst>
      <p:ext uri="{BB962C8B-B14F-4D97-AF65-F5344CB8AC3E}">
        <p14:creationId xmlns:p14="http://schemas.microsoft.com/office/powerpoint/2010/main" val="3510758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The HIPPA Privacy rule is carried out at both federal, state and local level.</a:t>
            </a:r>
          </a:p>
          <a:p>
            <a:pPr marL="0" indent="0">
              <a:buNone/>
            </a:pPr>
            <a:r>
              <a:rPr lang="en-US" dirty="0" smtClean="0"/>
              <a:t>All healthcare providers are expected to comply with this regulation. Therefore, an example of a structure required to comply with this regulation is a hospital.</a:t>
            </a:r>
          </a:p>
          <a:p>
            <a:pPr marL="0" indent="0">
              <a:buNone/>
            </a:pPr>
            <a:r>
              <a:rPr lang="en-US" dirty="0" smtClean="0"/>
              <a:t>The regulation has led to the protection of individual and personal medical information, in turn leading to trust among patients towards healthcare providers. The overall impact is the improved quality of healthcare services.</a:t>
            </a:r>
          </a:p>
          <a:p>
            <a:endParaRPr lang="en-US" dirty="0"/>
          </a:p>
        </p:txBody>
      </p:sp>
      <p:sp>
        <p:nvSpPr>
          <p:cNvPr id="2" name="Title 1"/>
          <p:cNvSpPr>
            <a:spLocks noGrp="1"/>
          </p:cNvSpPr>
          <p:nvPr>
            <p:ph type="title"/>
          </p:nvPr>
        </p:nvSpPr>
        <p:spPr/>
        <p:txBody>
          <a:bodyPr/>
          <a:lstStyle/>
          <a:p>
            <a:r>
              <a:rPr lang="en-US" dirty="0" smtClean="0"/>
              <a:t>Healthcare Regulation</a:t>
            </a:r>
            <a:endParaRPr lang="en-US" dirty="0"/>
          </a:p>
        </p:txBody>
      </p:sp>
    </p:spTree>
    <p:extLst>
      <p:ext uri="{BB962C8B-B14F-4D97-AF65-F5344CB8AC3E}">
        <p14:creationId xmlns:p14="http://schemas.microsoft.com/office/powerpoint/2010/main" val="2072690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Healthcare agencies are important in the healthcare industry as they help in ensuring that the provision of healthcare is professional.</a:t>
            </a:r>
          </a:p>
          <a:p>
            <a:r>
              <a:rPr lang="en-US" dirty="0" smtClean="0"/>
              <a:t>HRSA is the primary agency of the U.S. Department of Health and Human Services.</a:t>
            </a:r>
          </a:p>
          <a:p>
            <a:r>
              <a:rPr lang="en-US" dirty="0" smtClean="0"/>
              <a:t>The agency has led to the creation of affordable healthcare system to more than 27 million US citizens.</a:t>
            </a:r>
          </a:p>
          <a:p>
            <a:r>
              <a:rPr lang="en-US" dirty="0" smtClean="0"/>
              <a:t>HIPPA Privacy rule is a regulation requiring healthcare providers to maintain privacy of the medical records of their patients, hence promoting professionalism and trust in the healthcare industry.</a:t>
            </a:r>
            <a:endParaRPr lang="en-US" dirty="0"/>
          </a:p>
        </p:txBody>
      </p:sp>
      <p:sp>
        <p:nvSpPr>
          <p:cNvPr id="2" name="Title 1"/>
          <p:cNvSpPr>
            <a:spLocks noGrp="1"/>
          </p:cNvSpPr>
          <p:nvPr>
            <p:ph type="title"/>
          </p:nvPr>
        </p:nvSpPr>
        <p:spPr/>
        <p:txBody>
          <a:bodyPr/>
          <a:lstStyle/>
          <a:p>
            <a:r>
              <a:rPr lang="en-US" dirty="0" smtClean="0"/>
              <a:t>Conclusion</a:t>
            </a:r>
            <a:endParaRPr lang="en-US" dirty="0"/>
          </a:p>
        </p:txBody>
      </p:sp>
    </p:spTree>
    <p:extLst>
      <p:ext uri="{BB962C8B-B14F-4D97-AF65-F5344CB8AC3E}">
        <p14:creationId xmlns:p14="http://schemas.microsoft.com/office/powerpoint/2010/main" val="3951091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US DHHS. (2019). HIPPA Privacy Rule. </a:t>
            </a:r>
            <a:r>
              <a:rPr lang="en-US" i="1" dirty="0" smtClean="0"/>
              <a:t>Retrieved from</a:t>
            </a:r>
            <a:r>
              <a:rPr lang="en-US" dirty="0" smtClean="0"/>
              <a:t> </a:t>
            </a:r>
            <a:r>
              <a:rPr lang="en-US" dirty="0" smtClean="0">
                <a:hlinkClick r:id="rId2"/>
              </a:rPr>
              <a:t>https://www.hhs.gov/hipaa/for-professionals/privacy/index.html</a:t>
            </a:r>
            <a:endParaRPr lang="en-US" dirty="0" smtClean="0"/>
          </a:p>
          <a:p>
            <a:r>
              <a:rPr lang="en-US" dirty="0" smtClean="0"/>
              <a:t>Cohen, G. &amp; Mello, M. M. (2018). HIPAA and Protecting Health Information in the 21st Century. </a:t>
            </a:r>
            <a:r>
              <a:rPr lang="en-US" i="1" dirty="0" smtClean="0"/>
              <a:t>JAMA,</a:t>
            </a:r>
            <a:r>
              <a:rPr lang="en-US" dirty="0" smtClean="0"/>
              <a:t> 320 (3): 231-232</a:t>
            </a:r>
          </a:p>
          <a:p>
            <a:r>
              <a:rPr lang="en-US" dirty="0" smtClean="0"/>
              <a:t>Washko, M. M., &amp; Fennell, M. L. (2017). The Epicenter of Effectiveness and Efficiency in Health Care Delivery: The Evolving U.S. Health Workforce. </a:t>
            </a:r>
            <a:r>
              <a:rPr lang="en-US" i="1" dirty="0" smtClean="0"/>
              <a:t>Health services research</a:t>
            </a:r>
            <a:r>
              <a:rPr lang="en-US" dirty="0" smtClean="0"/>
              <a:t>, </a:t>
            </a:r>
            <a:r>
              <a:rPr lang="en-US" i="1" dirty="0" smtClean="0"/>
              <a:t>52 Suppl 1</a:t>
            </a:r>
            <a:r>
              <a:rPr lang="en-US" dirty="0" smtClean="0"/>
              <a:t>(Suppl Suppl 1), 353-359.</a:t>
            </a:r>
          </a:p>
          <a:p>
            <a:r>
              <a:rPr lang="en-US" dirty="0" smtClean="0"/>
              <a:t>HRSA. (2019). Agency Overview. </a:t>
            </a:r>
            <a:r>
              <a:rPr lang="en-US" i="1" dirty="0" smtClean="0"/>
              <a:t>Retrieved from</a:t>
            </a:r>
            <a:r>
              <a:rPr lang="en-US" dirty="0" smtClean="0"/>
              <a:t> https://www.hrsa.gov/sites/default/files/hrsa/about/hrsa-agency-overview.pdf</a:t>
            </a:r>
          </a:p>
          <a:p>
            <a:endParaRPr lang="en-US" dirty="0"/>
          </a:p>
        </p:txBody>
      </p:sp>
      <p:sp>
        <p:nvSpPr>
          <p:cNvPr id="2" name="Title 1"/>
          <p:cNvSpPr>
            <a:spLocks noGrp="1"/>
          </p:cNvSpPr>
          <p:nvPr>
            <p:ph type="title"/>
          </p:nvPr>
        </p:nvSpPr>
        <p:spPr/>
        <p:txBody>
          <a:bodyPr/>
          <a:lstStyle/>
          <a:p>
            <a:r>
              <a:rPr lang="en-US" dirty="0" smtClean="0"/>
              <a:t>References</a:t>
            </a:r>
            <a:endParaRPr lang="en-US" dirty="0"/>
          </a:p>
        </p:txBody>
      </p:sp>
    </p:spTree>
    <p:extLst>
      <p:ext uri="{BB962C8B-B14F-4D97-AF65-F5344CB8AC3E}">
        <p14:creationId xmlns:p14="http://schemas.microsoft.com/office/powerpoint/2010/main" val="17209731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217</TotalTime>
  <Words>1370</Words>
  <Application>Microsoft Office PowerPoint</Application>
  <PresentationFormat>Custom</PresentationFormat>
  <Paragraphs>53</Paragraphs>
  <Slides>9</Slides>
  <Notes>6</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Concourse</vt:lpstr>
      <vt:lpstr>Analysis of the Health Care Agency in the Healthcare Industry</vt:lpstr>
      <vt:lpstr>Introduction</vt:lpstr>
      <vt:lpstr>The Health Resources and Services Administration (HRSA)</vt:lpstr>
      <vt:lpstr>The Health Resources and Services Administration (HRSA)</vt:lpstr>
      <vt:lpstr>Healthcare Regulation</vt:lpstr>
      <vt:lpstr>Healthcare Regulation</vt:lpstr>
      <vt:lpstr>Healthcare Regulation</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the Health Care Agency in the Healthcare Industry</dc:title>
  <dc:creator>user</dc:creator>
  <cp:lastModifiedBy>Simon</cp:lastModifiedBy>
  <cp:revision>12</cp:revision>
  <dcterms:created xsi:type="dcterms:W3CDTF">2019-03-25T01:34:36Z</dcterms:created>
  <dcterms:modified xsi:type="dcterms:W3CDTF">2019-03-25T05:18:16Z</dcterms:modified>
</cp:coreProperties>
</file>